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  <p:sldMasterId id="2147483762" r:id="rId5"/>
  </p:sldMasterIdLst>
  <p:notesMasterIdLst>
    <p:notesMasterId r:id="rId11"/>
  </p:notesMasterIdLst>
  <p:sldIdLst>
    <p:sldId id="420" r:id="rId6"/>
    <p:sldId id="421" r:id="rId7"/>
    <p:sldId id="422" r:id="rId8"/>
    <p:sldId id="425" r:id="rId9"/>
    <p:sldId id="424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E8"/>
    <a:srgbClr val="FFF5FB"/>
    <a:srgbClr val="FF0505"/>
    <a:srgbClr val="832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70191B6-8588-4DF7-89C3-5814BB51111F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767BBA-705B-489F-A00B-5B484772E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9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8232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842933" y="4889500"/>
            <a:ext cx="65024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97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231467" y="2927350"/>
            <a:ext cx="5350933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70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990600"/>
            <a:ext cx="109728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1601" y="6248400"/>
            <a:ext cx="783167" cy="488950"/>
          </a:xfrm>
        </p:spPr>
        <p:txBody>
          <a:bodyPr anchorCtr="0"/>
          <a:lstStyle>
            <a:lvl1pPr>
              <a:defRPr/>
            </a:lvl1pPr>
          </a:lstStyle>
          <a:p>
            <a:fld id="{3C3756D2-20B8-4BF3-8A18-2AC81F3F398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5213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C2634-FF8E-46D2-B056-5D9BD8DAD6C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598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762001"/>
            <a:ext cx="26416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762001"/>
            <a:ext cx="77216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D44AE-4F60-4EA5-91B5-B246D281A7F7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587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56000" y="2286000"/>
            <a:ext cx="7721600" cy="19812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56000" y="4419600"/>
            <a:ext cx="7721600" cy="1295400"/>
          </a:xfrm>
        </p:spPr>
        <p:txBody>
          <a:bodyPr/>
          <a:lstStyle>
            <a:lvl1pPr marL="0" indent="0" algn="ctr">
              <a:buFont typeface="Monotype Sorts" pitchFamily="-88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E3746-8F62-4BBF-A53B-978F32549AD4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30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1ACF4-B0FD-46C4-A51B-ECEAE2ACDB3E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02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EAF13-9332-4B66-8CDF-65697E0A6796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82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0" y="1981200"/>
            <a:ext cx="4165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6800" y="1981200"/>
            <a:ext cx="4165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1AF2C-5490-45B5-9D1A-3148B88353DD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02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2C557-FD60-44C1-94CC-AEDA19879BFB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82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7B4A1-C817-4340-B9EF-91D12A2BE3B8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10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80BCE-844F-4A1D-B1C8-DCBF078C185E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51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8B0C6-C61E-47AA-A283-9BDFC31B2984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0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C60C5-E698-48F0-AF99-3446A7889E79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2784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A17EC-1A38-4CBF-94A2-0BA489E745BA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29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185FC-1A85-4C8A-9EEA-D1EEF96E348F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30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9400" y="609600"/>
            <a:ext cx="2413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30400" y="609600"/>
            <a:ext cx="70358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FA239-2D16-408A-8E52-9A7A4F78D5DF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6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E6113C-1A7C-4CC1-98DD-13B6F1E782F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7133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F0D02-EAD3-49E6-8CE7-302351327889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4194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CEAC9-4E2E-4F7A-B3E5-BD88C608FD3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0864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BF8D-48BE-4B01-A4A6-33024257F7E7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22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9D713D-8518-4BA3-BA3A-11FCBB7C99E4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164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43B21-3632-4B0E-950C-96E3027A5AE5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3059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56A38-8E56-435B-BC42-E6D294B2B697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1049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16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8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1" y="2362201"/>
            <a:ext cx="10257367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51201" y="6248401"/>
            <a:ext cx="284056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21600" y="6248401"/>
            <a:ext cx="386291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184" y="6242050"/>
            <a:ext cx="78316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4AFC63-B6A9-455A-9654-C6955DC37185}" type="slidenum">
              <a:rPr lang="en-US" altLang="en-US" smtClean="0">
                <a:solidFill>
                  <a:prstClr val="white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white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983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0400" y="609600"/>
            <a:ext cx="9652000" cy="1143000"/>
          </a:xfrm>
          <a:prstGeom prst="rect">
            <a:avLst/>
          </a:prstGeom>
          <a:noFill/>
          <a:ln>
            <a:noFill/>
          </a:ln>
          <a:effectLst>
            <a:outerShdw blurRad="254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0" y="1981200"/>
            <a:ext cx="8534400" cy="4114800"/>
          </a:xfrm>
          <a:prstGeom prst="rect">
            <a:avLst/>
          </a:prstGeom>
          <a:noFill/>
          <a:ln>
            <a:noFill/>
          </a:ln>
          <a:effectLst>
            <a:outerShdw blurRad="254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>
            <a:outerShdw blurRad="254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248400"/>
            <a:ext cx="3860800" cy="457200"/>
          </a:xfrm>
          <a:prstGeom prst="rect">
            <a:avLst/>
          </a:prstGeom>
          <a:noFill/>
          <a:ln>
            <a:noFill/>
          </a:ln>
          <a:effectLst>
            <a:outerShdw blurRad="254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>
            <a:noFill/>
          </a:ln>
          <a:effectLst>
            <a:outerShdw blurRad="254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Verdana" panose="020B0604030504040204" pitchFamily="34" charset="0"/>
                <a:ea typeface="Osaka" pitchFamily="-112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76280C2-C676-4E4E-B65B-728C1FA1D05D}" type="slidenum">
              <a:rPr lang="en-US" altLang="en-US">
                <a:solidFill>
                  <a:srgbClr val="FFFF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88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Osaka" pitchFamily="-112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Osaka" pitchFamily="-112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Osaka" pitchFamily="-112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Osaka" pitchFamily="-112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Osaka" pitchFamily="-112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Osaka" pitchFamily="-112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Osaka" pitchFamily="-112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pitchFamily="-88" charset="2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pitchFamily="-88" charset="2"/>
        <a:buChar char="F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-88" charset="2"/>
        <a:buChar char="F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pitchFamily="-88" charset="2"/>
        <a:buChar char="F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-88" charset="2"/>
        <a:buChar char="F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pitchFamily="-88" charset="2"/>
        <a:buChar char="F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pitchFamily="-88" charset="2"/>
        <a:buChar char="F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pitchFamily="-88" charset="2"/>
        <a:buChar char="F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pitchFamily="-88" charset="2"/>
        <a:buChar char="F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hyperlink" Target="mailto:sonya.pipitone@uticak12.org" TargetMode="External"/><Relationship Id="rId4" Type="http://schemas.openxmlformats.org/officeDocument/2006/relationships/hyperlink" Target="mailto:renee.tekely@uticak12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ctrTitle"/>
          </p:nvPr>
        </p:nvSpPr>
        <p:spPr>
          <a:xfrm>
            <a:off x="2209800" y="1290638"/>
            <a:ext cx="8229600" cy="14478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SCIENCE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48400" y="2895600"/>
            <a:ext cx="1686732" cy="1752600"/>
          </a:xfrm>
        </p:spPr>
        <p:txBody>
          <a:bodyPr/>
          <a:lstStyle/>
          <a:p>
            <a:pPr eaLnBrk="1" hangingPunct="1"/>
            <a:endParaRPr lang="en-US" altLang="en-US" sz="3600" dirty="0">
              <a:ea typeface="ＭＳ Ｐゴシック" panose="020B0600070205080204" pitchFamily="34" charset="-128"/>
            </a:endParaRPr>
          </a:p>
        </p:txBody>
      </p:sp>
      <p:pic>
        <p:nvPicPr>
          <p:cNvPr id="21508" name="Picture 2" descr="Jeannette Johnny Boy logo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773" y="2895600"/>
            <a:ext cx="43434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85237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0"/>
            <a:ext cx="9144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dirty="0">
                <a:solidFill>
                  <a:srgbClr val="FDFFEE"/>
                </a:solidFill>
              </a:rPr>
              <a:t>Welcome!</a:t>
            </a:r>
            <a:br>
              <a:rPr lang="en-US" altLang="en-US" sz="6000" dirty="0">
                <a:solidFill>
                  <a:srgbClr val="FDFFEE"/>
                </a:solidFill>
              </a:rPr>
            </a:br>
            <a:r>
              <a:rPr lang="en-US" altLang="en-US" sz="6000" dirty="0">
                <a:solidFill>
                  <a:srgbClr val="FDFFEE"/>
                </a:solidFill>
              </a:rPr>
              <a:t>Mrs. </a:t>
            </a:r>
            <a:r>
              <a:rPr lang="en-US" altLang="en-US" sz="6000" dirty="0" err="1">
                <a:solidFill>
                  <a:srgbClr val="FDFFEE"/>
                </a:solidFill>
              </a:rPr>
              <a:t>Tekely</a:t>
            </a:r>
            <a:r>
              <a:rPr lang="en-US" altLang="en-US" sz="6000" dirty="0">
                <a:solidFill>
                  <a:srgbClr val="FDFFEE"/>
                </a:solidFill>
              </a:rPr>
              <a:t> &amp;</a:t>
            </a:r>
            <a:br>
              <a:rPr lang="en-US" altLang="en-US" sz="6000" dirty="0">
                <a:solidFill>
                  <a:srgbClr val="FDFFEE"/>
                </a:solidFill>
              </a:rPr>
            </a:br>
            <a:r>
              <a:rPr lang="en-US" altLang="en-US" sz="6000" dirty="0">
                <a:solidFill>
                  <a:srgbClr val="FDFFEE"/>
                </a:solidFill>
              </a:rPr>
              <a:t>Mrs. </a:t>
            </a:r>
            <a:r>
              <a:rPr lang="en-US" altLang="en-US" sz="6000" dirty="0" err="1">
                <a:solidFill>
                  <a:srgbClr val="FDFFEE"/>
                </a:solidFill>
              </a:rPr>
              <a:t>Pipitone</a:t>
            </a:r>
            <a:br>
              <a:rPr lang="en-US" altLang="en-US" sz="6000" dirty="0">
                <a:solidFill>
                  <a:srgbClr val="FDFFEE"/>
                </a:solidFill>
              </a:rPr>
            </a:br>
            <a:r>
              <a:rPr lang="en-US" altLang="en-US" sz="6000" dirty="0">
                <a:solidFill>
                  <a:srgbClr val="FDFFEE"/>
                </a:solidFill>
              </a:rPr>
              <a:t>7th Grade Physical Science 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114800"/>
            <a:ext cx="91440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FFFBFE"/>
                </a:solidFill>
                <a:hlinkClick r:id="rId4"/>
              </a:rPr>
              <a:t>renee.tekely@uticak12.org</a:t>
            </a:r>
            <a:endParaRPr lang="en-US" altLang="en-US" sz="3600" dirty="0">
              <a:solidFill>
                <a:srgbClr val="FFFBFE"/>
              </a:solidFill>
            </a:endParaRPr>
          </a:p>
          <a:p>
            <a:pPr eaLnBrk="1" hangingPunct="1">
              <a:defRPr/>
            </a:pPr>
            <a:r>
              <a:rPr lang="en-US" altLang="en-US" sz="3600" dirty="0">
                <a:solidFill>
                  <a:srgbClr val="FFFBFE"/>
                </a:solidFill>
                <a:hlinkClick r:id="rId5"/>
              </a:rPr>
              <a:t>sonya.pipitone@uticak12.org</a:t>
            </a:r>
            <a:endParaRPr lang="en-US" altLang="en-US" sz="3600" dirty="0">
              <a:solidFill>
                <a:srgbClr val="FFFBFE"/>
              </a:solidFill>
            </a:endParaRPr>
          </a:p>
          <a:p>
            <a:pPr eaLnBrk="1" hangingPunct="1">
              <a:defRPr/>
            </a:pPr>
            <a:endParaRPr lang="en-US" altLang="en-US" sz="3600" dirty="0"/>
          </a:p>
          <a:p>
            <a:pPr eaLnBrk="1" hangingPunct="1">
              <a:defRPr/>
            </a:pPr>
            <a:endParaRPr lang="en-US" altLang="en-US" sz="3600" dirty="0"/>
          </a:p>
          <a:p>
            <a:pPr eaLnBrk="1" hangingPunct="1">
              <a:defRPr/>
            </a:pPr>
            <a:endParaRPr lang="en-US" altLang="en-US" sz="36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DC8D6A-3FE5-432A-A625-613C1D1DFB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79200" y="6248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0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The 7</a:t>
            </a:r>
            <a:r>
              <a:rPr lang="en-US" baseline="30000" dirty="0"/>
              <a:t>th</a:t>
            </a:r>
            <a:r>
              <a:rPr lang="en-US" dirty="0"/>
              <a:t> Grade Physical Science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800" dirty="0"/>
              <a:t>Consists of 2 Units from </a:t>
            </a:r>
            <a:r>
              <a:rPr lang="en-US" sz="2800" dirty="0" err="1"/>
              <a:t>OpenSciEd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Unit 7.3: Metabolic Reactions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Phenomenon:  How do things inside our bodies work together to make us feel the way we do?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Unit 7.4: Matter Cycling &amp; Photosynthesis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Phenomenon:  Where does food come from and where does it go next?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047DB21-536D-4E9D-8590-B75076A9D1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257" y="6248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1891B-093E-4775-9D28-B34D6216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407" y="0"/>
            <a:ext cx="9652000" cy="1755183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OpenSciEd</a:t>
            </a:r>
            <a:r>
              <a:rPr lang="en-US" dirty="0"/>
              <a:t> Curriculum?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BEC424-0BF3-4300-B386-C6843A430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6329FF-0920-4682-9F55-82473EBD8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081791-E120-43B5-A10B-47DCD2AD4F3E}"/>
              </a:ext>
            </a:extLst>
          </p:cNvPr>
          <p:cNvSpPr txBox="1"/>
          <p:nvPr/>
        </p:nvSpPr>
        <p:spPr>
          <a:xfrm>
            <a:off x="671593" y="1301858"/>
            <a:ext cx="112156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>
                    <a:lumMod val="50000"/>
                  </a:schemeClr>
                </a:solidFill>
              </a:rPr>
              <a:t>OpenSciEd</a:t>
            </a:r>
            <a:r>
              <a:rPr lang="en-US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uses instructional materials that are robust, research-based, open-source science instructional materials designed to increase accessibility for all students.  Materials are both online and classroom based and include many interactive activities. 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ECB238-3EBF-4284-B466-36EDA18B75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0800" y="6248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6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169026" y="152400"/>
            <a:ext cx="5547693" cy="5581973"/>
          </a:xfrm>
        </p:spPr>
      </p:pic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pic>
        <p:nvPicPr>
          <p:cNvPr id="11" name="Content Placeholder 10" descr="Diagram&#10;&#10;Description automatically generated">
            <a:extLst>
              <a:ext uri="{FF2B5EF4-FFF2-40B4-BE49-F238E27FC236}">
                <a16:creationId xmlns:a16="http://schemas.microsoft.com/office/drawing/2014/main" id="{42B04E12-886D-4B33-AE66-6BF1DD4D8E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52400"/>
            <a:ext cx="5386917" cy="5581973"/>
          </a:xfr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164D8C-6C18-47FB-9AA3-CB7D5F30B5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3519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9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apsules">
  <a:themeElements>
    <a:clrScheme name="Custom 2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DF000D"/>
      </a:accent1>
      <a:accent2>
        <a:srgbClr val="B50006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lchemy">
  <a:themeElements>
    <a:clrScheme name="Alchemy 1">
      <a:dk1>
        <a:srgbClr val="808080"/>
      </a:dk1>
      <a:lt1>
        <a:srgbClr val="FFFF00"/>
      </a:lt1>
      <a:dk2>
        <a:srgbClr val="1F0769"/>
      </a:dk2>
      <a:lt2>
        <a:srgbClr val="FFFF00"/>
      </a:lt2>
      <a:accent1>
        <a:srgbClr val="821109"/>
      </a:accent1>
      <a:accent2>
        <a:srgbClr val="3C3DB8"/>
      </a:accent2>
      <a:accent3>
        <a:srgbClr val="ABAAB9"/>
      </a:accent3>
      <a:accent4>
        <a:srgbClr val="DADA00"/>
      </a:accent4>
      <a:accent5>
        <a:srgbClr val="C1AAAA"/>
      </a:accent5>
      <a:accent6>
        <a:srgbClr val="3536A6"/>
      </a:accent6>
      <a:hlink>
        <a:srgbClr val="009999"/>
      </a:hlink>
      <a:folHlink>
        <a:srgbClr val="99CC00"/>
      </a:folHlink>
    </a:clrScheme>
    <a:fontScheme name="Alchemy">
      <a:majorFont>
        <a:latin typeface="Verdana"/>
        <a:ea typeface="Osaka"/>
        <a:cs typeface=""/>
      </a:majorFont>
      <a:minorFont>
        <a:latin typeface="Verdana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12" charset="-128"/>
          </a:defRPr>
        </a:defPPr>
      </a:lstStyle>
    </a:lnDef>
  </a:objectDefaults>
  <a:extraClrSchemeLst>
    <a:extraClrScheme>
      <a:clrScheme name="Alchemy 1">
        <a:dk1>
          <a:srgbClr val="808080"/>
        </a:dk1>
        <a:lt1>
          <a:srgbClr val="FFFF00"/>
        </a:lt1>
        <a:dk2>
          <a:srgbClr val="1F0769"/>
        </a:dk2>
        <a:lt2>
          <a:srgbClr val="FFFF00"/>
        </a:lt2>
        <a:accent1>
          <a:srgbClr val="821109"/>
        </a:accent1>
        <a:accent2>
          <a:srgbClr val="3C3DB8"/>
        </a:accent2>
        <a:accent3>
          <a:srgbClr val="ABAAB9"/>
        </a:accent3>
        <a:accent4>
          <a:srgbClr val="DADA00"/>
        </a:accent4>
        <a:accent5>
          <a:srgbClr val="C1AAAA"/>
        </a:accent5>
        <a:accent6>
          <a:srgbClr val="3536A6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9E30CE20240C488F824F867C3671EB" ma:contentTypeVersion="15" ma:contentTypeDescription="Create a new document." ma:contentTypeScope="" ma:versionID="5cf4e1ebeb746a868aedde8b8397b9d2">
  <xsd:schema xmlns:xsd="http://www.w3.org/2001/XMLSchema" xmlns:xs="http://www.w3.org/2001/XMLSchema" xmlns:p="http://schemas.microsoft.com/office/2006/metadata/properties" xmlns:ns3="af8ea5c8-2fb4-42d2-b0c9-d7c899b5969f" xmlns:ns4="1da82cf9-1fd1-4bf4-b616-29ad254705b5" targetNamespace="http://schemas.microsoft.com/office/2006/metadata/properties" ma:root="true" ma:fieldsID="a7e745cb383527b759295f0b06a54a3a" ns3:_="" ns4:_="">
    <xsd:import namespace="af8ea5c8-2fb4-42d2-b0c9-d7c899b5969f"/>
    <xsd:import namespace="1da82cf9-1fd1-4bf4-b616-29ad254705b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ea5c8-2fb4-42d2-b0c9-d7c899b5969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a82cf9-1fd1-4bf4-b616-29ad254705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A7252F-4143-4189-BF1A-CF1C3F7740D2}">
  <ds:schemaRefs>
    <ds:schemaRef ds:uri="af8ea5c8-2fb4-42d2-b0c9-d7c899b5969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da82cf9-1fd1-4bf4-b616-29ad254705b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39F0BD3-BD9E-4BBF-BEB6-E7ADB20A9D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4AECD3-62FD-46BD-BE9D-6642927D5D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8ea5c8-2fb4-42d2-b0c9-d7c899b5969f"/>
    <ds:schemaRef ds:uri="1da82cf9-1fd1-4bf4-b616-29ad254705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1026</TotalTime>
  <Words>128</Words>
  <Application>Microsoft Office PowerPoint</Application>
  <PresentationFormat>Widescreen</PresentationFormat>
  <Paragraphs>13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Batang</vt:lpstr>
      <vt:lpstr>Arial</vt:lpstr>
      <vt:lpstr>Calibri</vt:lpstr>
      <vt:lpstr>Monotype Sorts</vt:lpstr>
      <vt:lpstr>Times New Roman</vt:lpstr>
      <vt:lpstr>Verdana</vt:lpstr>
      <vt:lpstr>Wingdings</vt:lpstr>
      <vt:lpstr>Capsules</vt:lpstr>
      <vt:lpstr>Alchemy</vt:lpstr>
      <vt:lpstr>SCIENCE</vt:lpstr>
      <vt:lpstr>Welcome! Mrs. Tekely &amp; Mrs. Pipitone 7th Grade Physical Science </vt:lpstr>
      <vt:lpstr>The 7th Grade Physical Science Curriculum</vt:lpstr>
      <vt:lpstr>What is OpenSciEd Curriculum?</vt:lpstr>
      <vt:lpstr>PowerPoint Presentation</vt:lpstr>
    </vt:vector>
  </TitlesOfParts>
  <Company>Utica Community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Counselor Caseloads</dc:title>
  <dc:creator>JENKINS, NADIA</dc:creator>
  <cp:lastModifiedBy>SNITGEN, CLIFFORD</cp:lastModifiedBy>
  <cp:revision>47</cp:revision>
  <cp:lastPrinted>2016-03-21T21:33:43Z</cp:lastPrinted>
  <dcterms:created xsi:type="dcterms:W3CDTF">2015-02-26T19:34:24Z</dcterms:created>
  <dcterms:modified xsi:type="dcterms:W3CDTF">2021-02-24T17:35:24Z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0x010100CE9E30CE20240C488F824F867C3671EB</vt:lpwstr>
  </property>
</Properties>
</file>